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6" r:id="rId9"/>
    <p:sldId id="265" r:id="rId10"/>
    <p:sldId id="267" r:id="rId11"/>
    <p:sldId id="260" r:id="rId12"/>
    <p:sldId id="269" r:id="rId13"/>
    <p:sldId id="268" r:id="rId14"/>
    <p:sldId id="270" r:id="rId15"/>
    <p:sldId id="274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827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961E1-36B2-4545-A428-4604CE04AE5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FCD67-4118-4C76-A7A0-E3E84B8B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8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0143B14-6FD6-4C3F-B41D-D1B3BBC4FA41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D5EFB-A2C5-49D5-83DC-90D30FB6350F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18E1-6780-40CE-8A5F-0004DB02BD3D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6664-D1E6-4911-8A5C-DFA0FDC32B64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52B-7BE6-46A0-AD7C-CEC9A349768E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737-CE51-4F51-BABA-CAF573690BBB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9039-AD51-429C-B706-FC67C689CF3E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A214581-BD7F-4B76-99F4-F78CC7335177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A2D0570-9893-41B0-A739-7CC187D21629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E90E-617A-4487-96E2-AC54A68C24CC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F5E3-52CF-40B3-971A-0177BE517F27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928C-558B-4A91-AFD5-2440D4F890D6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6B63-DB89-4BB8-A2A3-39E54310E666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A7B8E-B30A-437B-AE1A-A807AC72042F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FFE7-1D42-49A0-9E58-D6359F32F7C4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B9-BD7C-4B4F-9081-EB50A19ABBEB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E1E34-30AA-4002-8333-378BFCACDCDA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356669-9559-4BB2-8014-6E405E98D5F1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parkfun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B20E-23F4-42F2-9FB3-C0C7E5C4E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425895"/>
          </a:xfrm>
        </p:spPr>
        <p:txBody>
          <a:bodyPr/>
          <a:lstStyle/>
          <a:p>
            <a:pPr algn="ctr"/>
            <a:r>
              <a:rPr lang="en-US" dirty="0"/>
              <a:t>New Sensors!</a:t>
            </a:r>
            <a:br>
              <a:rPr lang="en-US" dirty="0"/>
            </a:br>
            <a:r>
              <a:rPr lang="en-US" sz="2400" dirty="0"/>
              <a:t>Or</a:t>
            </a:r>
            <a:br>
              <a:rPr lang="en-US" sz="2400" dirty="0"/>
            </a:br>
            <a:r>
              <a:rPr lang="en-US" sz="2400" dirty="0"/>
              <a:t>Don’t Look at the Lasers!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C953D-92CA-4C00-A12D-75524A218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Don’t panic!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96FB7-C6C5-4112-997D-6D24B014D779}"/>
              </a:ext>
            </a:extLst>
          </p:cNvPr>
          <p:cNvSpPr/>
          <p:nvPr/>
        </p:nvSpPr>
        <p:spPr>
          <a:xfrm>
            <a:off x="536736" y="5890552"/>
            <a:ext cx="7665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https://github.com/JimWright4089/FIRSTWorkshops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8B58A-F8AF-4546-9B82-A1F78320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951339" cy="34163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All four lines will be used</a:t>
            </a:r>
          </a:p>
          <a:p>
            <a:r>
              <a:rPr lang="en-US" sz="3200" dirty="0"/>
              <a:t>Clock line</a:t>
            </a:r>
          </a:p>
          <a:p>
            <a:r>
              <a:rPr lang="en-US" sz="3200" dirty="0"/>
              <a:t>Data line</a:t>
            </a:r>
          </a:p>
          <a:p>
            <a:r>
              <a:rPr lang="en-US" sz="3200" dirty="0"/>
              <a:t>Each port can handle 127-ish sensors connected to it.</a:t>
            </a:r>
          </a:p>
          <a:p>
            <a:r>
              <a:rPr lang="en-US" sz="3200" dirty="0"/>
              <a:t>Each Sensor has an address that you have to worry about.</a:t>
            </a:r>
          </a:p>
          <a:p>
            <a:r>
              <a:rPr lang="en-US" sz="3200" dirty="0"/>
              <a:t>Some sensors allow you to change the address.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8F190-9D72-59FB-AD2A-947F4CCE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64" y="2391104"/>
            <a:ext cx="2137138" cy="12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and White Line Sensors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10204344" cy="2006207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 err="1"/>
              <a:t>Pololu</a:t>
            </a:r>
            <a:r>
              <a:rPr lang="en-US" sz="3000" dirty="0"/>
              <a:t> has a good selection of these.</a:t>
            </a:r>
          </a:p>
          <a:p>
            <a:r>
              <a:rPr lang="en-US" sz="3000" dirty="0"/>
              <a:t>They only sense black and white.  </a:t>
            </a:r>
          </a:p>
          <a:p>
            <a:r>
              <a:rPr lang="en-US" sz="3000" dirty="0"/>
              <a:t>You can use these like an optical limit switch.</a:t>
            </a:r>
          </a:p>
          <a:p>
            <a:r>
              <a:rPr lang="en-US" sz="3000" dirty="0"/>
              <a:t>Target has to be very close to sensor</a:t>
            </a:r>
          </a:p>
          <a:p>
            <a:r>
              <a:rPr lang="en-US" sz="3000" dirty="0"/>
              <a:t>Digital ports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10" name="Picture 9" descr="A group of black circuit boards&#10;&#10;Description automatically generated">
            <a:extLst>
              <a:ext uri="{FF2B5EF4-FFF2-40B4-BE49-F238E27FC236}">
                <a16:creationId xmlns:a16="http://schemas.microsoft.com/office/drawing/2014/main" id="{C93BEB6E-1B17-A664-09EC-F8C6C8A9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9" y="4850096"/>
            <a:ext cx="4864865" cy="13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9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Pololu</a:t>
            </a:r>
            <a:r>
              <a:rPr lang="en-US" dirty="0"/>
              <a:t> Digital Distance Sensors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7564839" cy="3280832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They detect objects at a fixed distance.</a:t>
            </a:r>
          </a:p>
          <a:p>
            <a:r>
              <a:rPr lang="en-US" sz="3000" dirty="0"/>
              <a:t>5cm, 10cm, 25cm, 50cm, 100cm, 200cm.</a:t>
            </a:r>
          </a:p>
          <a:p>
            <a:r>
              <a:rPr lang="en-US" sz="3000" dirty="0"/>
              <a:t>If the target is closer than the range they will be a 1.</a:t>
            </a:r>
          </a:p>
          <a:p>
            <a:r>
              <a:rPr lang="en-US" sz="3000" dirty="0"/>
              <a:t>Farther away is a 0.</a:t>
            </a:r>
          </a:p>
          <a:p>
            <a:r>
              <a:rPr lang="en-US" sz="3000" dirty="0"/>
              <a:t>Digital ports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1EA4C-FFB7-68C5-3A6C-BD8D7147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501" y="2603500"/>
            <a:ext cx="3093219" cy="33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 Distance Sensors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A very old sensor, used in touchless sinks.</a:t>
            </a:r>
          </a:p>
          <a:p>
            <a:r>
              <a:rPr lang="en-US" sz="3000" dirty="0"/>
              <a:t>This is an analog sensor.</a:t>
            </a:r>
          </a:p>
          <a:p>
            <a:r>
              <a:rPr lang="en-US" sz="3000" dirty="0"/>
              <a:t>The value larger the longer the target is away from the sensor.</a:t>
            </a:r>
          </a:p>
          <a:p>
            <a:r>
              <a:rPr lang="en-US" sz="3000" dirty="0"/>
              <a:t>Anything about 4 inches or closer are inverted, so put these 4 inches into the robot.</a:t>
            </a:r>
          </a:p>
          <a:p>
            <a:r>
              <a:rPr lang="en-US" sz="3000" dirty="0"/>
              <a:t>https://www.sparkfun.com/products/242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1A71D-0E34-772A-F66C-6CA75AE7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13" y="2446688"/>
            <a:ext cx="2959987" cy="21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Garmin LIDAR-Lite v4 LED - Distance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(</a:t>
            </a:r>
            <a:r>
              <a:rPr lang="fr-FR" dirty="0" err="1"/>
              <a:t>Qwiic</a:t>
            </a:r>
            <a:r>
              <a:rPr lang="fr-FR" dirty="0"/>
              <a:t>)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A range sensor with a 10m range and 1cm resolution.</a:t>
            </a:r>
          </a:p>
          <a:p>
            <a:r>
              <a:rPr lang="en-US" sz="3000" dirty="0"/>
              <a:t>I2C sensor that operates at 3.3v.</a:t>
            </a:r>
          </a:p>
          <a:p>
            <a:r>
              <a:rPr lang="en-US" sz="3000" dirty="0"/>
              <a:t>The address is programable so you can have multiple of these on the same port.</a:t>
            </a:r>
          </a:p>
          <a:p>
            <a:r>
              <a:rPr lang="en-US" sz="3000" dirty="0"/>
              <a:t>Default port 0x62 </a:t>
            </a:r>
          </a:p>
          <a:p>
            <a:r>
              <a:rPr lang="en-US" sz="3000" dirty="0" err="1"/>
              <a:t>Qwiic</a:t>
            </a:r>
            <a:r>
              <a:rPr lang="en-US" sz="3000" dirty="0"/>
              <a:t> connector, so chaining things is easy.</a:t>
            </a:r>
          </a:p>
          <a:p>
            <a:r>
              <a:rPr lang="en-US" sz="3000" dirty="0"/>
              <a:t>The sensor code later on uses this.</a:t>
            </a:r>
          </a:p>
          <a:p>
            <a:r>
              <a:rPr lang="en-US" sz="3000" dirty="0"/>
              <a:t>https://www.sparkfun.com/products/18009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F070E-4A25-2337-0A74-191C2E30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109" y="2261058"/>
            <a:ext cx="2335883" cy="233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52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Adafruit I2C Stemma QT Rotary Encoder 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We have four Encoders on each hub, but what if you need more encoders.</a:t>
            </a:r>
          </a:p>
          <a:p>
            <a:r>
              <a:rPr lang="en-US" sz="3000" dirty="0"/>
              <a:t>The Encoding is done on this board and you don’t need to do the processing on the hub.</a:t>
            </a:r>
          </a:p>
          <a:p>
            <a:r>
              <a:rPr lang="en-US" sz="3000" dirty="0"/>
              <a:t>Addresses from 0x36 to 0x3D</a:t>
            </a:r>
          </a:p>
          <a:p>
            <a:r>
              <a:rPr lang="en-US" sz="3000" dirty="0"/>
              <a:t>Using this is a bit advanced</a:t>
            </a:r>
          </a:p>
          <a:p>
            <a:r>
              <a:rPr lang="en-US" sz="3000" dirty="0"/>
              <a:t>https://www.adafruit.com/product/4991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3F883-9287-D196-9460-2292AAAA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214" y="2563436"/>
            <a:ext cx="2691353" cy="20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76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</a:t>
            </a:r>
            <a:r>
              <a:rPr lang="en-US" dirty="0" err="1"/>
              <a:t>Qwiic</a:t>
            </a:r>
            <a:r>
              <a:rPr lang="en-US" dirty="0"/>
              <a:t> LED Stick - APA102C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Not a sensor, but useful.</a:t>
            </a:r>
          </a:p>
          <a:p>
            <a:r>
              <a:rPr lang="en-US" sz="3000" dirty="0"/>
              <a:t>I2C LED strip.</a:t>
            </a:r>
          </a:p>
          <a:p>
            <a:r>
              <a:rPr lang="en-US" sz="3000" dirty="0"/>
              <a:t>Runs on 3.3V!!!! Power just off the I2C port.</a:t>
            </a:r>
          </a:p>
          <a:p>
            <a:r>
              <a:rPr lang="en-US" sz="3000" dirty="0"/>
              <a:t>You can chain them to other things on the I2C port.</a:t>
            </a:r>
          </a:p>
          <a:p>
            <a:r>
              <a:rPr lang="en-US" sz="3000" dirty="0"/>
              <a:t>Address 0x23 or 0x22</a:t>
            </a:r>
          </a:p>
          <a:p>
            <a:r>
              <a:rPr lang="en-US" sz="3000" dirty="0"/>
              <a:t>Be careful of pulling to much current</a:t>
            </a:r>
          </a:p>
          <a:p>
            <a:r>
              <a:rPr lang="en-US" sz="3000" dirty="0"/>
              <a:t>https://www.sparkfun.com/products/18354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02D09-04C7-DE51-2060-7B61ABC2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412" y="2715705"/>
            <a:ext cx="2487892" cy="24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0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</a:t>
            </a:r>
            <a:r>
              <a:rPr lang="en-US" dirty="0" err="1"/>
              <a:t>Qwiic</a:t>
            </a:r>
            <a:r>
              <a:rPr lang="en-US" dirty="0"/>
              <a:t> Alphanumeric Display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Also, not a sensor, but useful.</a:t>
            </a:r>
          </a:p>
          <a:p>
            <a:r>
              <a:rPr lang="en-US" sz="3000" dirty="0"/>
              <a:t>Thank your sponsors while playing!</a:t>
            </a:r>
          </a:p>
          <a:p>
            <a:r>
              <a:rPr lang="en-US" sz="3000" dirty="0"/>
              <a:t>There is a Red version and a Blue version, if you use the same address you can just swap them out each match. </a:t>
            </a:r>
          </a:p>
          <a:p>
            <a:r>
              <a:rPr lang="en-US" sz="3000" dirty="0"/>
              <a:t>You can chain them to other things on the I2C port.</a:t>
            </a:r>
          </a:p>
          <a:p>
            <a:r>
              <a:rPr lang="en-US" sz="3000" dirty="0"/>
              <a:t>Address 0x70, 0x71, 0x72 or 0x73</a:t>
            </a:r>
          </a:p>
          <a:p>
            <a:r>
              <a:rPr lang="en-US" sz="3000" dirty="0"/>
              <a:t>https://www.sparkfun.com/products/16917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95A55E-B706-1697-BE54-CCF9A3E1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576" y="2294641"/>
            <a:ext cx="2502424" cy="25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9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/>
          </a:bodyPr>
          <a:lstStyle/>
          <a:p>
            <a:r>
              <a:rPr lang="en-US" sz="3000" dirty="0"/>
              <a:t>These at only a sample of sensors out there.</a:t>
            </a:r>
          </a:p>
          <a:p>
            <a:r>
              <a:rPr lang="en-US" sz="3000" dirty="0"/>
              <a:t>Explore these sites for others.</a:t>
            </a:r>
          </a:p>
          <a:p>
            <a:r>
              <a:rPr lang="en-US" sz="3000" dirty="0"/>
              <a:t>https://www.pololu.com/</a:t>
            </a:r>
          </a:p>
          <a:p>
            <a:r>
              <a:rPr lang="en-US" sz="3000" dirty="0">
                <a:hlinkClick r:id="rId2"/>
              </a:rPr>
              <a:t>https://www.adafruit.com/</a:t>
            </a:r>
          </a:p>
          <a:p>
            <a:r>
              <a:rPr lang="en-US" sz="3000" dirty="0">
                <a:hlinkClick r:id="rId2"/>
              </a:rPr>
              <a:t>https://www.sparkfun.com</a:t>
            </a:r>
            <a:endParaRPr lang="en-US" sz="30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22686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Driver and Using Lidar 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7" y="2603500"/>
            <a:ext cx="8634952" cy="3280832"/>
          </a:xfrm>
        </p:spPr>
        <p:txBody>
          <a:bodyPr>
            <a:normAutofit/>
          </a:bodyPr>
          <a:lstStyle/>
          <a:p>
            <a:r>
              <a:rPr lang="en-US" sz="3000" dirty="0"/>
              <a:t>The Lidar has </a:t>
            </a:r>
            <a:r>
              <a:rPr lang="en-US" sz="3000" dirty="0" err="1"/>
              <a:t>Sparkfun</a:t>
            </a:r>
            <a:r>
              <a:rPr lang="en-US" sz="3000" dirty="0"/>
              <a:t> </a:t>
            </a:r>
            <a:r>
              <a:rPr lang="en-US" sz="3000" dirty="0" err="1"/>
              <a:t>Qwiic</a:t>
            </a:r>
            <a:r>
              <a:rPr lang="en-US" sz="3000" dirty="0"/>
              <a:t> connectors on it and don’t plug into the hub ports.</a:t>
            </a:r>
          </a:p>
          <a:p>
            <a:r>
              <a:rPr lang="en-US" sz="3000" dirty="0"/>
              <a:t>Soldering up the cable.</a:t>
            </a:r>
          </a:p>
          <a:p>
            <a:pPr lvl="1"/>
            <a:r>
              <a:rPr lang="en-US" sz="2800" dirty="0" err="1"/>
              <a:t>Qwiic</a:t>
            </a:r>
            <a:r>
              <a:rPr lang="en-US" sz="2800" dirty="0"/>
              <a:t> Yellow (clock) goes to Blue FTC</a:t>
            </a:r>
          </a:p>
          <a:p>
            <a:pPr lvl="1"/>
            <a:r>
              <a:rPr lang="en-US" sz="2800" dirty="0" err="1"/>
              <a:t>Qwiic</a:t>
            </a:r>
            <a:r>
              <a:rPr lang="en-US" sz="2800" dirty="0"/>
              <a:t> Blue (data) goes to White FTC.</a:t>
            </a:r>
          </a:p>
          <a:p>
            <a:pPr lvl="1"/>
            <a:r>
              <a:rPr lang="en-US" sz="2800" dirty="0"/>
              <a:t>Black and Red go to Black and Red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A0554-5D80-4736-DBBD-011BF528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797" y="2235846"/>
            <a:ext cx="1978096" cy="2115542"/>
          </a:xfrm>
          <a:prstGeom prst="rect">
            <a:avLst/>
          </a:prstGeom>
        </p:spPr>
      </p:pic>
      <p:pic>
        <p:nvPicPr>
          <p:cNvPr id="8" name="Picture 7" descr="A close-up of a computer chip&#10;&#10;Description automatically generated">
            <a:extLst>
              <a:ext uri="{FF2B5EF4-FFF2-40B4-BE49-F238E27FC236}">
                <a16:creationId xmlns:a16="http://schemas.microsoft.com/office/drawing/2014/main" id="{0B619A3B-1D78-392B-5912-A9A1382B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856" y="4182749"/>
            <a:ext cx="2088037" cy="14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Things covered in this class:</a:t>
            </a:r>
          </a:p>
          <a:p>
            <a:pPr lvl="1"/>
            <a:r>
              <a:rPr lang="en-US" sz="3200" dirty="0"/>
              <a:t>Ports on the Hubs</a:t>
            </a:r>
          </a:p>
          <a:p>
            <a:pPr lvl="1"/>
            <a:r>
              <a:rPr lang="en-US" sz="3200" dirty="0"/>
              <a:t>Fantastic </a:t>
            </a:r>
            <a:r>
              <a:rPr lang="en-US" sz="3200" strike="sngStrike" dirty="0"/>
              <a:t>Beasts</a:t>
            </a:r>
            <a:r>
              <a:rPr lang="en-US" sz="3200" dirty="0"/>
              <a:t> Sensors and Where to Find Them</a:t>
            </a:r>
          </a:p>
          <a:p>
            <a:pPr lvl="1"/>
            <a:r>
              <a:rPr lang="en-US" sz="3200" dirty="0"/>
              <a:t>The I2C Distance Sensor Code.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6901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6" y="2603500"/>
            <a:ext cx="9577633" cy="3280832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I2C has pull up resisters on the Clock and Data.  </a:t>
            </a:r>
          </a:p>
          <a:p>
            <a:r>
              <a:rPr lang="en-US" sz="3000" dirty="0" err="1"/>
              <a:t>Qwiic</a:t>
            </a:r>
            <a:r>
              <a:rPr lang="en-US" sz="3000" dirty="0"/>
              <a:t> devices have these on the controller side.</a:t>
            </a:r>
          </a:p>
          <a:p>
            <a:r>
              <a:rPr lang="en-US" sz="3000" dirty="0"/>
              <a:t>FTC has these on the device side.</a:t>
            </a:r>
          </a:p>
          <a:p>
            <a:r>
              <a:rPr lang="en-US" sz="3000" dirty="0"/>
              <a:t>You have to  worry about these resisters.</a:t>
            </a:r>
          </a:p>
          <a:p>
            <a:r>
              <a:rPr lang="en-US" sz="3000" dirty="0"/>
              <a:t>Sometimes the order of the chain matters</a:t>
            </a:r>
          </a:p>
          <a:p>
            <a:r>
              <a:rPr lang="en-US" sz="3000" dirty="0"/>
              <a:t>You can do this by soldering resisters into the pin holes on the sensor.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E2A88-D321-27CE-F5E0-42317A8F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166" y="2190051"/>
            <a:ext cx="2053865" cy="2053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93D77-0638-C4D7-B408-F6A5A9B5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484" y="4494889"/>
            <a:ext cx="1842547" cy="18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12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6" y="2603500"/>
            <a:ext cx="11029362" cy="3280832"/>
          </a:xfrm>
        </p:spPr>
        <p:txBody>
          <a:bodyPr>
            <a:normAutofit/>
          </a:bodyPr>
          <a:lstStyle/>
          <a:p>
            <a:r>
              <a:rPr lang="en-US" sz="3000" dirty="0"/>
              <a:t>Every sensor you find has something called a Data Sheet.</a:t>
            </a:r>
          </a:p>
          <a:p>
            <a:r>
              <a:rPr lang="en-US" sz="3000" dirty="0"/>
              <a:t>The Data Sheet tells you critical information on the communication to it.</a:t>
            </a:r>
          </a:p>
          <a:p>
            <a:r>
              <a:rPr lang="en-US" sz="3000" dirty="0"/>
              <a:t>I2C communication has very small packets.</a:t>
            </a:r>
          </a:p>
          <a:p>
            <a:r>
              <a:rPr lang="en-US" sz="3000" dirty="0"/>
              <a:t>Getting and settings values is done with registers.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932477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 for the Lidar 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6" y="2603500"/>
            <a:ext cx="6315959" cy="3280832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/>
              <a:t>It has lots of registers</a:t>
            </a:r>
          </a:p>
          <a:p>
            <a:r>
              <a:rPr lang="en-US" sz="3000" dirty="0"/>
              <a:t>We will only use a few of them.</a:t>
            </a:r>
          </a:p>
          <a:p>
            <a:r>
              <a:rPr lang="en-US" sz="3000" dirty="0"/>
              <a:t>Some are sets or gets one or two bytes.</a:t>
            </a:r>
          </a:p>
          <a:p>
            <a:pPr lvl="1"/>
            <a:r>
              <a:rPr lang="en-US" sz="2800" dirty="0"/>
              <a:t>ACQ_COMMANDS(0x00),</a:t>
            </a:r>
          </a:p>
          <a:p>
            <a:pPr lvl="1"/>
            <a:r>
              <a:rPr lang="en-US" sz="2800" dirty="0"/>
              <a:t>STATUS(0x01),</a:t>
            </a:r>
          </a:p>
          <a:p>
            <a:pPr lvl="1"/>
            <a:r>
              <a:rPr lang="en-US" sz="2800" dirty="0"/>
              <a:t>FULL_DELAY_LOW(0x10),</a:t>
            </a:r>
          </a:p>
          <a:p>
            <a:pPr lvl="1"/>
            <a:r>
              <a:rPr lang="en-US" sz="2800" dirty="0"/>
              <a:t>FULL_DELAY_HIGH(0x11),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4DD1A-0588-F04C-0DDE-A0C79B58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55" y="2274610"/>
            <a:ext cx="4528063" cy="39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28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Device Short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6" y="2603500"/>
            <a:ext cx="11029362" cy="3280832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Every sensor you find has an </a:t>
            </a:r>
            <a:r>
              <a:rPr lang="en-US" sz="3000" dirty="0" err="1"/>
              <a:t>Ardiuno</a:t>
            </a:r>
            <a:r>
              <a:rPr lang="en-US" sz="3000" dirty="0"/>
              <a:t> Driver and example.</a:t>
            </a:r>
          </a:p>
          <a:p>
            <a:r>
              <a:rPr lang="en-US" sz="3000" dirty="0"/>
              <a:t>Install the </a:t>
            </a:r>
            <a:r>
              <a:rPr lang="en-US" sz="3000" dirty="0" err="1"/>
              <a:t>Ardiuno</a:t>
            </a:r>
            <a:r>
              <a:rPr lang="en-US" sz="3000" dirty="0"/>
              <a:t> IDE and driver for the sensor.</a:t>
            </a:r>
          </a:p>
          <a:p>
            <a:r>
              <a:rPr lang="en-US" sz="3000" dirty="0"/>
              <a:t>The driver code is in C:\Users\Jim\Documents\Arduino\libraries\SparkFun_Garmin_LIDAR-Lite_v4_Arduino_Library\src</a:t>
            </a:r>
          </a:p>
          <a:p>
            <a:r>
              <a:rPr lang="en-US" sz="3000" dirty="0"/>
              <a:t>This code is written in C but that is very close to Java.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18659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6" y="2603500"/>
            <a:ext cx="11029362" cy="3280832"/>
          </a:xfrm>
        </p:spPr>
        <p:txBody>
          <a:bodyPr>
            <a:normAutofit/>
          </a:bodyPr>
          <a:lstStyle/>
          <a:p>
            <a:r>
              <a:rPr lang="en-US" sz="3000" dirty="0"/>
              <a:t>Write to the i2c ‘4’ to register ACQ_COMMANDS</a:t>
            </a:r>
          </a:p>
          <a:p>
            <a:r>
              <a:rPr lang="en-US" sz="3000" dirty="0"/>
              <a:t>Read the STATUS register that until the sensor is read</a:t>
            </a:r>
          </a:p>
          <a:p>
            <a:r>
              <a:rPr lang="en-US" sz="3000" dirty="0"/>
              <a:t>Read two bytes from register FULL_DELAY_LOW </a:t>
            </a:r>
          </a:p>
          <a:p>
            <a:r>
              <a:rPr lang="en-US" sz="3000" dirty="0"/>
              <a:t>Note the register FULL_DELAY_LOW is next to FULL_DELAY_HIGH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2423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need to add the device to the i2c list.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6" y="2603500"/>
            <a:ext cx="11029362" cy="3280832"/>
          </a:xfrm>
        </p:spPr>
        <p:txBody>
          <a:bodyPr>
            <a:normAutofit lnSpcReduction="10000"/>
          </a:bodyPr>
          <a:lstStyle/>
          <a:p>
            <a:r>
              <a:rPr lang="da-DK" sz="3000" dirty="0"/>
              <a:t>@I2cDeviceType</a:t>
            </a:r>
          </a:p>
          <a:p>
            <a:r>
              <a:rPr lang="da-DK" sz="3000" dirty="0"/>
              <a:t>@DeviceProperties(name = "LIDARLiteV4 Sensor", description = "an LIDARLiteV4 sensor", xmlTag = "LIDARLiteV4")</a:t>
            </a:r>
          </a:p>
          <a:p>
            <a:r>
              <a:rPr lang="da-DK" sz="3000" dirty="0"/>
              <a:t>When you compile the code with these lines, then reboot the device will appear in the I2C list when you config the robot.</a:t>
            </a:r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65273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methods you will need in the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6" y="2603500"/>
            <a:ext cx="11029362" cy="3280832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@Override</a:t>
            </a:r>
          </a:p>
          <a:p>
            <a:r>
              <a:rPr lang="en-US" sz="3000" dirty="0"/>
              <a:t> protected synchronized </a:t>
            </a:r>
            <a:r>
              <a:rPr lang="en-US" sz="3000" dirty="0" err="1"/>
              <a:t>boolean</a:t>
            </a:r>
            <a:r>
              <a:rPr lang="en-US" sz="3000" dirty="0"/>
              <a:t> </a:t>
            </a:r>
            <a:r>
              <a:rPr lang="en-US" sz="3000" dirty="0" err="1"/>
              <a:t>doInitialize</a:t>
            </a:r>
            <a:r>
              <a:rPr lang="en-US" sz="3000" dirty="0"/>
              <a:t>()</a:t>
            </a:r>
          </a:p>
          <a:p>
            <a:r>
              <a:rPr lang="en-US" sz="3000" dirty="0"/>
              <a:t>@Override</a:t>
            </a:r>
          </a:p>
          <a:p>
            <a:r>
              <a:rPr lang="en-US" sz="3000" dirty="0"/>
              <a:t>public Manufacturer </a:t>
            </a:r>
            <a:r>
              <a:rPr lang="en-US" sz="3000" dirty="0" err="1"/>
              <a:t>getManufacturer</a:t>
            </a:r>
            <a:r>
              <a:rPr lang="en-US" sz="3000" dirty="0"/>
              <a:t>()</a:t>
            </a:r>
          </a:p>
          <a:p>
            <a:r>
              <a:rPr lang="en-US" sz="3000" dirty="0"/>
              <a:t>@Override</a:t>
            </a:r>
          </a:p>
          <a:p>
            <a:r>
              <a:rPr lang="en-US" sz="3000" dirty="0"/>
              <a:t>public String </a:t>
            </a:r>
            <a:r>
              <a:rPr lang="en-US" sz="3000" dirty="0" err="1"/>
              <a:t>getDeviceName</a:t>
            </a:r>
            <a:r>
              <a:rPr lang="en-US" sz="3000" dirty="0"/>
              <a:t>()</a:t>
            </a:r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4424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56" y="2603500"/>
            <a:ext cx="11029362" cy="3280832"/>
          </a:xfrm>
        </p:spPr>
        <p:txBody>
          <a:bodyPr>
            <a:normAutofit/>
          </a:bodyPr>
          <a:lstStyle/>
          <a:p>
            <a:r>
              <a:rPr lang="en-US" sz="3000" dirty="0"/>
              <a:t>The pull up resisters will be you worse enemy</a:t>
            </a:r>
          </a:p>
          <a:p>
            <a:r>
              <a:rPr lang="en-US" sz="3000" dirty="0"/>
              <a:t>Re-arranging the devices with different pull up resisters.</a:t>
            </a:r>
          </a:p>
          <a:p>
            <a:r>
              <a:rPr lang="en-US" sz="3000" dirty="0"/>
              <a:t>Find a person with an oscilloscope that interprets I2C packets.</a:t>
            </a:r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1463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you, </a:t>
            </a:r>
            <a:r>
              <a:rPr lang="en-US" dirty="0" err="1"/>
              <a:t>Dryw</a:t>
            </a:r>
            <a:r>
              <a:rPr lang="en-US" dirty="0"/>
              <a:t> Wade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527891" cy="3416300"/>
          </a:xfrm>
        </p:spPr>
        <p:txBody>
          <a:bodyPr>
            <a:normAutofit/>
          </a:bodyPr>
          <a:lstStyle/>
          <a:p>
            <a:r>
              <a:rPr lang="en-US" sz="3200" dirty="0"/>
              <a:t>Alumnus FTC Team 8923</a:t>
            </a:r>
          </a:p>
          <a:p>
            <a:r>
              <a:rPr lang="en-US" sz="3200" dirty="0"/>
              <a:t>Engineer at </a:t>
            </a:r>
            <a:r>
              <a:rPr lang="en-US" sz="3200" dirty="0" err="1"/>
              <a:t>Sparkfun</a:t>
            </a:r>
            <a:endParaRPr lang="en-US" sz="3200" dirty="0"/>
          </a:p>
          <a:p>
            <a:r>
              <a:rPr lang="en-US" sz="3200" dirty="0"/>
              <a:t>CSA at the World Championship.</a:t>
            </a:r>
          </a:p>
          <a:p>
            <a:r>
              <a:rPr lang="en-US" sz="3200" dirty="0"/>
              <a:t>Wrote the walk through on I2C sensors with FTC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 descr="A person with green hair using a computer&#10;&#10;Description automatically generated">
            <a:extLst>
              <a:ext uri="{FF2B5EF4-FFF2-40B4-BE49-F238E27FC236}">
                <a16:creationId xmlns:a16="http://schemas.microsoft.com/office/drawing/2014/main" id="{5598F347-8424-1568-2EB9-402DEB04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758" y="2302932"/>
            <a:ext cx="2921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4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Sensor Ports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9C846-AC48-B431-F81B-FED604BE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47" y="2390191"/>
            <a:ext cx="4835671" cy="3576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2C159B-E6FF-7790-2B0B-FE96673A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267" y="2314776"/>
            <a:ext cx="4170315" cy="38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1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743949" cy="34163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Eight per hub.</a:t>
            </a:r>
          </a:p>
          <a:p>
            <a:r>
              <a:rPr lang="en-US" sz="3200" dirty="0"/>
              <a:t>These are pulled up.</a:t>
            </a:r>
          </a:p>
          <a:p>
            <a:r>
              <a:rPr lang="en-US" sz="3200" dirty="0"/>
              <a:t>Connect them to Ground.</a:t>
            </a:r>
          </a:p>
          <a:p>
            <a:r>
              <a:rPr lang="en-US" sz="3200" dirty="0"/>
              <a:t>3.3V sensors, there is a boost board available if you need 5V.</a:t>
            </a:r>
          </a:p>
          <a:p>
            <a:r>
              <a:rPr lang="en-US" sz="3200" dirty="0"/>
              <a:t>+3.3V not really needed.</a:t>
            </a:r>
          </a:p>
          <a:p>
            <a:r>
              <a:rPr lang="en-US" sz="3200" dirty="0"/>
              <a:t>Very fast read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4191D-BCAF-11AB-B453-3CDD60F3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367" y="2527062"/>
            <a:ext cx="1676545" cy="1012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3C5F6B-C04D-E20F-00EA-58B1E0A2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26" y="2816225"/>
            <a:ext cx="21145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0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95133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Four per hub.</a:t>
            </a:r>
          </a:p>
          <a:p>
            <a:r>
              <a:rPr lang="en-US" sz="3200" dirty="0"/>
              <a:t>Measure the amount of voltage into them.</a:t>
            </a:r>
          </a:p>
          <a:p>
            <a:r>
              <a:rPr lang="en-US" sz="3200" dirty="0"/>
              <a:t>3.3V sensors, there is a boost board available if you need 5V.</a:t>
            </a:r>
          </a:p>
          <a:p>
            <a:r>
              <a:rPr lang="en-US" sz="3200" dirty="0"/>
              <a:t>On a potentiometer connect +3.3v to one side and </a:t>
            </a:r>
            <a:r>
              <a:rPr lang="en-US" sz="3200" dirty="0" err="1"/>
              <a:t>Gnd</a:t>
            </a:r>
            <a:r>
              <a:rPr lang="en-US" sz="3200" dirty="0"/>
              <a:t> to other.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CF35D-C1E7-1FB5-4E3B-974C0D21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69" y="2821216"/>
            <a:ext cx="2562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These are the most ancient communication ports in the world.</a:t>
            </a:r>
          </a:p>
          <a:p>
            <a:r>
              <a:rPr lang="en-US" sz="3200" dirty="0"/>
              <a:t>First used in 1959.</a:t>
            </a:r>
          </a:p>
          <a:p>
            <a:r>
              <a:rPr lang="en-US" sz="3200" dirty="0"/>
              <a:t>Two lines, Transmit and receive, both devices have to be communicating at the same speed called BAUD.</a:t>
            </a:r>
          </a:p>
          <a:p>
            <a:r>
              <a:rPr lang="en-US" sz="3200" dirty="0"/>
              <a:t> No guaranty the device is listening on the other end.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686AF-7CF6-BF2D-9869-1FA27E8A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8" y="2445075"/>
            <a:ext cx="1573861" cy="8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RS485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3" cy="3416300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This was the main communication protocol on an airplane for a long while.</a:t>
            </a:r>
          </a:p>
          <a:p>
            <a:r>
              <a:rPr lang="en-US" sz="3200" dirty="0"/>
              <a:t>They act like a UART port, but can have multiple devices connected to it.</a:t>
            </a:r>
          </a:p>
          <a:p>
            <a:r>
              <a:rPr lang="en-US" sz="3200" dirty="0"/>
              <a:t>You will not find any sensors using this. </a:t>
            </a:r>
          </a:p>
          <a:p>
            <a:r>
              <a:rPr lang="en-US" sz="3200" dirty="0"/>
              <a:t>It’s used for the Hubs talking to each other.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686AF-7CF6-BF2D-9869-1FA27E8A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458" y="2445075"/>
            <a:ext cx="1573861" cy="8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951339" cy="34163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This is the most useful port on the Hubs.</a:t>
            </a:r>
          </a:p>
          <a:p>
            <a:r>
              <a:rPr lang="en-US" sz="3200" dirty="0"/>
              <a:t>Lots of sensors use this.</a:t>
            </a:r>
          </a:p>
          <a:p>
            <a:r>
              <a:rPr lang="en-US" sz="3200" dirty="0" err="1"/>
              <a:t>Dryw</a:t>
            </a:r>
            <a:r>
              <a:rPr lang="en-US" sz="3200" dirty="0"/>
              <a:t> has the write up for a </a:t>
            </a:r>
            <a:r>
              <a:rPr lang="en-US" sz="3200" dirty="0" err="1"/>
              <a:t>temperture</a:t>
            </a:r>
            <a:r>
              <a:rPr lang="en-US" sz="3200" dirty="0"/>
              <a:t> sensor here:</a:t>
            </a:r>
          </a:p>
          <a:p>
            <a:r>
              <a:rPr lang="en-US" sz="3200" dirty="0"/>
              <a:t>https://github.com/FIRST-Tech-Challenge/ftcrobotcontroller/wiki/Writing-an-I2C-Driver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8F190-9D72-59FB-AD2A-947F4CCE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664" y="2391104"/>
            <a:ext cx="2137138" cy="12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3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578</TotalTime>
  <Words>1504</Words>
  <Application>Microsoft Office PowerPoint</Application>
  <PresentationFormat>Widescreen</PresentationFormat>
  <Paragraphs>179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Ion Boardroom</vt:lpstr>
      <vt:lpstr>New Sensors! Or Don’t Look at the Lasers!</vt:lpstr>
      <vt:lpstr>Intro</vt:lpstr>
      <vt:lpstr>Thank you, Dryw Wade</vt:lpstr>
      <vt:lpstr>Hub Sensor Ports</vt:lpstr>
      <vt:lpstr>Digital Sensors</vt:lpstr>
      <vt:lpstr>Analog Sensors</vt:lpstr>
      <vt:lpstr>UART Ports</vt:lpstr>
      <vt:lpstr>RS485 Ports</vt:lpstr>
      <vt:lpstr>I2C Ports</vt:lpstr>
      <vt:lpstr>I2C Ports</vt:lpstr>
      <vt:lpstr>Black and White Line Sensors </vt:lpstr>
      <vt:lpstr>Pololu Digital Distance Sensors </vt:lpstr>
      <vt:lpstr>Sharp Distance Sensors </vt:lpstr>
      <vt:lpstr>Garmin LIDAR-Lite v4 LED - Distance Measurement Sensor (Qwiic) </vt:lpstr>
      <vt:lpstr>Adafruit I2C Stemma QT Rotary Encoder Breakout</vt:lpstr>
      <vt:lpstr>SparkFun Qwiic LED Stick - APA102C </vt:lpstr>
      <vt:lpstr>SparkFun Qwiic Alphanumeric Display </vt:lpstr>
      <vt:lpstr>Explore Sensors</vt:lpstr>
      <vt:lpstr>Example Driver and Using Lidar V4</vt:lpstr>
      <vt:lpstr>Cable Connection</vt:lpstr>
      <vt:lpstr>Custom Device</vt:lpstr>
      <vt:lpstr>Registers for the Lidar V4</vt:lpstr>
      <vt:lpstr>Custom Device Short cuts</vt:lpstr>
      <vt:lpstr>Reading a range</vt:lpstr>
      <vt:lpstr>You need to add the device to the i2c list.</vt:lpstr>
      <vt:lpstr>Three methods you will need in the driver</vt:lpstr>
      <vt:lpstr>Troubleshooting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FTC Code</dc:title>
  <dc:creator>James Wright</dc:creator>
  <cp:lastModifiedBy>James Wright</cp:lastModifiedBy>
  <cp:revision>11</cp:revision>
  <dcterms:created xsi:type="dcterms:W3CDTF">2017-09-09T01:46:52Z</dcterms:created>
  <dcterms:modified xsi:type="dcterms:W3CDTF">2023-09-09T03:47:06Z</dcterms:modified>
</cp:coreProperties>
</file>